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1" r:id="rId8"/>
    <p:sldId id="270" r:id="rId9"/>
    <p:sldId id="271" r:id="rId10"/>
    <p:sldId id="272" r:id="rId11"/>
    <p:sldId id="273" r:id="rId12"/>
    <p:sldId id="27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1C6FD"/>
    <a:srgbClr val="79AE02"/>
    <a:srgbClr val="067F9C"/>
    <a:srgbClr val="014E52"/>
    <a:srgbClr val="0C596D"/>
    <a:srgbClr val="03556D"/>
    <a:srgbClr val="145C72"/>
    <a:srgbClr val="0000A4"/>
    <a:srgbClr val="1A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young.urbanagenda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8136098@N05/4284632537/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urses.lumenlearning.com/boundless-ap/chapter/transfusions/" TargetMode="External"/><Relationship Id="rId5" Type="http://schemas.openxmlformats.org/officeDocument/2006/relationships/image" Target="../media/image12.jpe"/><Relationship Id="rId4" Type="http://schemas.openxmlformats.org/officeDocument/2006/relationships/hyperlink" Target="http://ventana-almundo.blogspot.com/2014/10/historia-del-tupperwar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oto.wuestenigel.com/bamboo-toothbrush-on-towel-flip-2019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flickr.com/photos/rubbermaid/552952674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lasticfree.org.uk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GB" dirty="0"/>
              <a:t>Plastic Surgery ? 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GB" dirty="0"/>
              <a:t>W Rotary (Environment) 9</a:t>
            </a:r>
            <a:r>
              <a:rPr lang="en-GB" baseline="30000" dirty="0"/>
              <a:t>th</a:t>
            </a:r>
            <a:r>
              <a:rPr lang="en-GB" dirty="0"/>
              <a:t> December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52BF0-7791-4124-86E5-E01E7164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962" y="5347998"/>
            <a:ext cx="1726722" cy="893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FEDBB-8395-4F0E-93B6-F67981AF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162" y="507558"/>
            <a:ext cx="2710649" cy="10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518868"/>
            <a:ext cx="4907643" cy="1532727"/>
          </a:xfrm>
        </p:spPr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sz="2000" dirty="0"/>
              <a:t>Contact : </a:t>
            </a:r>
            <a:r>
              <a:rPr lang="en-GB" sz="2000" dirty="0">
                <a:hlinkClick r:id="rId3"/>
              </a:rPr>
              <a:t>jyoung.urbanagenda@gmail.com</a:t>
            </a:r>
            <a:r>
              <a:rPr lang="en-GB" sz="2000" dirty="0"/>
              <a:t> with any questions you have or for future involvement in the campaign.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F5CE9-9C5F-443C-BBB1-4ECB977095B3}"/>
              </a:ext>
            </a:extLst>
          </p:cNvPr>
          <p:cNvSpPr txBox="1"/>
          <p:nvPr/>
        </p:nvSpPr>
        <p:spPr>
          <a:xfrm>
            <a:off x="475488" y="665825"/>
            <a:ext cx="389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If we all do just one thing we can inspire the change we want to see and provide a better word for him……and for everyone.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images we have grown used to….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073" y="5683081"/>
            <a:ext cx="9144000" cy="34163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GB" dirty="0"/>
              <a:t>  Taking action on Rotary’s newest priority.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980"/>
            <a:ext cx="5504952" cy="352881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46" y="497980"/>
            <a:ext cx="4141395" cy="3528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41" y="497980"/>
            <a:ext cx="4078311" cy="3528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B3FE6-E1E0-42BC-A250-6977E6497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464" y="5869804"/>
            <a:ext cx="1544714" cy="6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2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540913"/>
            <a:ext cx="9666514" cy="875763"/>
          </a:xfrm>
        </p:spPr>
        <p:txBody>
          <a:bodyPr/>
          <a:lstStyle/>
          <a:p>
            <a:r>
              <a:rPr lang="en-US" dirty="0"/>
              <a:t>Why 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85" y="1416676"/>
            <a:ext cx="10907179" cy="37959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D60093"/>
                </a:solidFill>
              </a:rPr>
              <a:t>If we don’t take drastic action we’ll be ditching 33 million </a:t>
            </a:r>
            <a:r>
              <a:rPr lang="en-US" sz="1800" b="1" dirty="0" err="1">
                <a:solidFill>
                  <a:srgbClr val="D60093"/>
                </a:solidFill>
              </a:rPr>
              <a:t>tonnes</a:t>
            </a:r>
            <a:r>
              <a:rPr lang="en-US" sz="1800" b="1" dirty="0">
                <a:solidFill>
                  <a:srgbClr val="D60093"/>
                </a:solidFill>
              </a:rPr>
              <a:t> of plastic waste in to the environment by 2040.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D60093"/>
                </a:solidFill>
              </a:rPr>
              <a:t>It is in everything (from our food and water)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D60093"/>
                </a:solidFill>
              </a:rPr>
              <a:t>It is everywhere (from Everest to Antarctica)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D60093"/>
                </a:solidFill>
              </a:rPr>
              <a:t>From the micro-plastics from our washing machines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D60093"/>
                </a:solidFill>
              </a:rPr>
              <a:t>To the ‘nurdles’ that create more plastic products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D60093"/>
                </a:solidFill>
              </a:rPr>
              <a:t>And the ghost nets cut from fishing boats.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D60093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D60093"/>
                </a:solidFill>
              </a:rPr>
              <a:t>And, as an oil based product it contributes to the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60093"/>
                </a:solidFill>
              </a:rPr>
              <a:t>     climate emergency.</a:t>
            </a:r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3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23D31-0B40-4FB7-B6A4-D101CEC1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464" y="5869804"/>
            <a:ext cx="1544714" cy="6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Pollution for Life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197735"/>
            <a:ext cx="7321646" cy="5409127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Plastic never really breaks down completely. It just gets smaller and more dangerous to wildlife.</a:t>
            </a:r>
          </a:p>
          <a:p>
            <a:r>
              <a:rPr lang="en-US" b="1" dirty="0">
                <a:solidFill>
                  <a:srgbClr val="D60093"/>
                </a:solidFill>
              </a:rPr>
              <a:t>Milk cartons take 5 years.</a:t>
            </a:r>
          </a:p>
          <a:p>
            <a:r>
              <a:rPr lang="en-US" b="1" dirty="0">
                <a:solidFill>
                  <a:srgbClr val="D60093"/>
                </a:solidFill>
              </a:rPr>
              <a:t>Cigarette Butts (12000 </a:t>
            </a:r>
            <a:r>
              <a:rPr lang="en-US" b="1" dirty="0" err="1">
                <a:solidFill>
                  <a:srgbClr val="D60093"/>
                </a:solidFill>
              </a:rPr>
              <a:t>microfibres</a:t>
            </a:r>
            <a:r>
              <a:rPr lang="en-US" b="1" dirty="0">
                <a:solidFill>
                  <a:srgbClr val="D60093"/>
                </a:solidFill>
              </a:rPr>
              <a:t>) take 10 to 12 years.</a:t>
            </a:r>
          </a:p>
          <a:p>
            <a:r>
              <a:rPr lang="en-US" b="1" dirty="0">
                <a:solidFill>
                  <a:srgbClr val="D60093"/>
                </a:solidFill>
              </a:rPr>
              <a:t>Foamed plastic cups take 50 years.</a:t>
            </a:r>
          </a:p>
          <a:p>
            <a:r>
              <a:rPr lang="en-US" b="1" dirty="0">
                <a:solidFill>
                  <a:srgbClr val="D60093"/>
                </a:solidFill>
              </a:rPr>
              <a:t>Plastic containers take 50 to 80 years.</a:t>
            </a:r>
          </a:p>
          <a:p>
            <a:r>
              <a:rPr lang="en-US" b="1" dirty="0">
                <a:solidFill>
                  <a:srgbClr val="D60093"/>
                </a:solidFill>
              </a:rPr>
              <a:t>Fishing line takes 600 years.</a:t>
            </a:r>
          </a:p>
          <a:p>
            <a:r>
              <a:rPr lang="en-US" b="1" dirty="0">
                <a:solidFill>
                  <a:srgbClr val="D60093"/>
                </a:solidFill>
              </a:rPr>
              <a:t>Plastic carrier bags take 200 to 1000 years.</a:t>
            </a:r>
          </a:p>
          <a:p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Put in context…if you were a Roman soldier and you chucked away your water bottle on Hadrian’s Wall….the archaeologist finding it in 2021 might still be able to use it.</a:t>
            </a:r>
          </a:p>
          <a:p>
            <a:endParaRPr lang="en-US" b="1" dirty="0">
              <a:solidFill>
                <a:srgbClr val="D60093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DE631-BA27-4C99-B79F-92DC11D6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4" y="5869804"/>
            <a:ext cx="1544714" cy="611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A8C8C-2DD2-4CB6-8394-1BB0B8D7B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751" y="648069"/>
            <a:ext cx="2161713" cy="216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283A66-1FF9-4829-A737-8562F66A0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442" y="2448446"/>
            <a:ext cx="2064058" cy="206405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E4C138A-366B-49EC-88C0-9AAC0311279B}"/>
              </a:ext>
            </a:extLst>
          </p:cNvPr>
          <p:cNvSpPr/>
          <p:nvPr/>
        </p:nvSpPr>
        <p:spPr>
          <a:xfrm>
            <a:off x="7820052" y="3902298"/>
            <a:ext cx="2949366" cy="224450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it useful though ?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2272683"/>
            <a:ext cx="7321646" cy="43341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D60093"/>
                </a:solidFill>
              </a:rPr>
              <a:t>Yes…it was introduced about 80 years ago mainly to extend the life of food products.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D60093"/>
                </a:solidFill>
              </a:rPr>
              <a:t>It saves lives – think blood transfusions and PPE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D60093"/>
                </a:solidFill>
              </a:rPr>
              <a:t>It is light and transportable.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D60093"/>
                </a:solidFill>
              </a:rPr>
              <a:t>It can be reused and recycled.</a:t>
            </a:r>
          </a:p>
          <a:p>
            <a:endParaRPr lang="en-US" b="1" dirty="0">
              <a:solidFill>
                <a:srgbClr val="D60093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DE631-BA27-4C99-B79F-92DC11D6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4" y="5869804"/>
            <a:ext cx="1544714" cy="611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176C30-D0EC-46F8-9F3F-3C7E9692A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1345" y="723537"/>
            <a:ext cx="3386461" cy="1916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6E1BD-C36E-444A-8599-95CA1F47A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68011" y="2042983"/>
            <a:ext cx="1339795" cy="2381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48A25E-DA76-47DE-BBB5-29B5FCE51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77450" y="3671771"/>
            <a:ext cx="2823099" cy="21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problem ?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82571"/>
            <a:ext cx="7321646" cy="512429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Put simply….we are. We don’t know when to stop.</a:t>
            </a:r>
          </a:p>
          <a:p>
            <a:r>
              <a:rPr lang="en-US" b="1" dirty="0">
                <a:solidFill>
                  <a:srgbClr val="D60093"/>
                </a:solidFill>
              </a:rPr>
              <a:t>We’ve grown too reliant on plastic</a:t>
            </a:r>
          </a:p>
          <a:p>
            <a:r>
              <a:rPr lang="en-US" b="1" dirty="0">
                <a:solidFill>
                  <a:srgbClr val="D60093"/>
                </a:solidFill>
              </a:rPr>
              <a:t>Single use plastic now makes up 50% of the plastic we throw away.</a:t>
            </a:r>
          </a:p>
          <a:p>
            <a:r>
              <a:rPr lang="en-US" b="1" dirty="0">
                <a:solidFill>
                  <a:srgbClr val="D60093"/>
                </a:solidFill>
              </a:rPr>
              <a:t>But globally….only 10% is recycled.</a:t>
            </a:r>
          </a:p>
          <a:p>
            <a:r>
              <a:rPr lang="en-US" b="1" dirty="0">
                <a:solidFill>
                  <a:srgbClr val="D60093"/>
                </a:solidFill>
              </a:rPr>
              <a:t>We still buy 1 million plastic bottles a minute. 9.3 million wet wipes, 500 billion carrier bags and we throw away 14 billion cigarette butts.</a:t>
            </a:r>
          </a:p>
          <a:p>
            <a:r>
              <a:rPr lang="en-US" b="1" dirty="0">
                <a:solidFill>
                  <a:srgbClr val="D60093"/>
                </a:solidFill>
              </a:rPr>
              <a:t>It kills over 100,000 marine animals every year and has been found in almost every dead seabird. 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DE631-BA27-4C99-B79F-92DC11D6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4" y="5869804"/>
            <a:ext cx="1544714" cy="611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5996BB-101E-4298-84E9-577F7FD74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688" y="555145"/>
            <a:ext cx="1956665" cy="1922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342E1-B74B-4D74-B348-E5992E479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358" y="2248759"/>
            <a:ext cx="3015327" cy="1843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9FCA-026C-4411-AD38-A93E71578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766" y="4092506"/>
            <a:ext cx="3559734" cy="19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6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solutions ?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82571"/>
            <a:ext cx="7321646" cy="5124291"/>
          </a:xfrm>
        </p:spPr>
        <p:txBody>
          <a:bodyPr/>
          <a:lstStyle/>
          <a:p>
            <a:r>
              <a:rPr lang="en-US" sz="1600" b="1" dirty="0">
                <a:solidFill>
                  <a:srgbClr val="D60093"/>
                </a:solidFill>
              </a:rPr>
              <a:t>Yes….some very easy ones…..will come on to those in the next slide but let’s start on some global ideas.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Fireworks – China and the EU have now banned plastic in fireworks.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Fines – In Corfu you have 3 chances. If caught with a carrier bag for a third time you can be asked to leave the island.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In Kenya you can be arrested for carrying a carrier bag.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Globally 95% of fleeces are made from recycled plastic.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The UK has recently banned the export of plastic waste to places like Malaysia and Singapore.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The problem is…we don’t have sufficient recycling processors to tackle the sheer amount we produce…..yet.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Products have been banned and more bans are on the way (Environment Act 2021)</a:t>
            </a:r>
            <a:endParaRPr lang="en-US" sz="1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DE631-BA27-4C99-B79F-92DC11D6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4" y="5869804"/>
            <a:ext cx="1544714" cy="611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4D7D8-9633-4D2F-861A-724D3293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301" y="2266871"/>
            <a:ext cx="2617540" cy="26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you can take…..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82571"/>
            <a:ext cx="7321646" cy="512429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Invest in a reusable cup or bottle – each one replaces 170 SUP bottles.</a:t>
            </a:r>
          </a:p>
          <a:p>
            <a:r>
              <a:rPr lang="en-US" b="1" dirty="0">
                <a:solidFill>
                  <a:srgbClr val="D60093"/>
                </a:solidFill>
              </a:rPr>
              <a:t>Reject over packaged goods……especially if they have their own natural skins !</a:t>
            </a:r>
          </a:p>
          <a:p>
            <a:r>
              <a:rPr lang="en-US" b="1" dirty="0">
                <a:solidFill>
                  <a:srgbClr val="D60093"/>
                </a:solidFill>
              </a:rPr>
              <a:t>Buy reusable, refillable, recyclable – plastic can be ‘reused’ up to 5 times.</a:t>
            </a:r>
          </a:p>
          <a:p>
            <a:r>
              <a:rPr lang="en-US" b="1" dirty="0">
                <a:solidFill>
                  <a:srgbClr val="D60093"/>
                </a:solidFill>
              </a:rPr>
              <a:t>Use a bamboo toothbrush and/or biodegradable wet wipes…if you need to use them at all.</a:t>
            </a:r>
          </a:p>
          <a:p>
            <a:r>
              <a:rPr lang="en-US" b="1" dirty="0">
                <a:solidFill>
                  <a:srgbClr val="D60093"/>
                </a:solidFill>
              </a:rPr>
              <a:t>See if you can identify 3 SUP items to get rid of in </a:t>
            </a:r>
            <a:r>
              <a:rPr lang="en-US" b="1" dirty="0" err="1">
                <a:solidFill>
                  <a:srgbClr val="D60093"/>
                </a:solidFill>
              </a:rPr>
              <a:t>favour</a:t>
            </a:r>
            <a:r>
              <a:rPr lang="en-US" b="1" dirty="0">
                <a:solidFill>
                  <a:srgbClr val="D60093"/>
                </a:solidFill>
              </a:rPr>
              <a:t> of something more environmentally friendly.</a:t>
            </a:r>
          </a:p>
          <a:p>
            <a:r>
              <a:rPr lang="en-US" b="1" dirty="0">
                <a:solidFill>
                  <a:srgbClr val="D60093"/>
                </a:solidFill>
              </a:rPr>
              <a:t>Take part in a two minutes beach clean or litter pick or ‘find 3’ when you’re about and about.</a:t>
            </a:r>
          </a:p>
          <a:p>
            <a:r>
              <a:rPr lang="en-US" b="1" dirty="0">
                <a:solidFill>
                  <a:srgbClr val="D60093"/>
                </a:solidFill>
              </a:rPr>
              <a:t>Tell ten……lead by example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DE631-BA27-4C99-B79F-92DC11D6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464" y="5869804"/>
            <a:ext cx="1544714" cy="611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78D738-4057-438A-952B-FBDFA2C31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7961" y="656947"/>
            <a:ext cx="3472936" cy="2604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F55A81-9A56-4B66-BFE8-E3A3D7883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72205" y="2633616"/>
            <a:ext cx="2386151" cy="1590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EE5A84-0682-4F22-8056-2B6DA4882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528" y="4224383"/>
            <a:ext cx="2590967" cy="20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as a Rotary Group ?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482571"/>
            <a:ext cx="7516955" cy="5124291"/>
          </a:xfrm>
        </p:spPr>
        <p:txBody>
          <a:bodyPr/>
          <a:lstStyle/>
          <a:p>
            <a:r>
              <a:rPr lang="en-US" sz="1600" b="1" dirty="0">
                <a:solidFill>
                  <a:srgbClr val="D60093"/>
                </a:solidFill>
              </a:rPr>
              <a:t>Encourage responsible </a:t>
            </a:r>
            <a:r>
              <a:rPr lang="en-US" sz="1600" b="1" dirty="0" err="1">
                <a:solidFill>
                  <a:srgbClr val="D60093"/>
                </a:solidFill>
              </a:rPr>
              <a:t>behaviour</a:t>
            </a:r>
            <a:r>
              <a:rPr lang="en-US" sz="1600" b="1" dirty="0">
                <a:solidFill>
                  <a:srgbClr val="D60093"/>
                </a:solidFill>
              </a:rPr>
              <a:t> and inspire others.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Lead by example…..For example for  meals and celebrations……no balloon releases for example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Stick within the law – plastic stirrers, straws and cotton buds are now banned.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Plastic cutlery and plates may be next.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Support deposit and return schemes – milk deliveries ?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Take part in consultations – there is currently a Govt survey online to find out what you think as consumers.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Support your local Plastic Free Communities through Surfers Against Sewage (</a:t>
            </a:r>
            <a:r>
              <a:rPr lang="en-US" sz="1600" b="1" dirty="0">
                <a:solidFill>
                  <a:srgbClr val="D60093"/>
                </a:solidFill>
                <a:hlinkClick r:id="rId2"/>
              </a:rPr>
              <a:t>https://plasticfree.org.uk/</a:t>
            </a:r>
            <a:r>
              <a:rPr lang="en-US" sz="1600" b="1" dirty="0">
                <a:solidFill>
                  <a:srgbClr val="D60093"/>
                </a:solidFill>
              </a:rPr>
              <a:t> ). There are many groups in the South West…all needing volunteers and help.</a:t>
            </a:r>
          </a:p>
          <a:p>
            <a:r>
              <a:rPr lang="en-US" sz="1600" b="1" dirty="0">
                <a:solidFill>
                  <a:srgbClr val="D60093"/>
                </a:solidFill>
              </a:rPr>
              <a:t>Lead beach cleans and litter picks…even when you’re on your own or with the dog !</a:t>
            </a:r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DE631-BA27-4C99-B79F-92DC11D62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464" y="5869804"/>
            <a:ext cx="1544714" cy="611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E888F-AB12-42CA-92A5-FCA51CEEF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430" y="458064"/>
            <a:ext cx="2826016" cy="1886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9DA396-476D-4FC6-BB5D-478EEB7B3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178" y="2126974"/>
            <a:ext cx="3488000" cy="1820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1D018-BB14-416F-914E-9674D2950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914" y="3947710"/>
            <a:ext cx="2265887" cy="22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9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6dc4bcd6-49db-4c07-9060-8acfc67cef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812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Plastic Surgery ? </vt:lpstr>
      <vt:lpstr>The images we have grown used to….</vt:lpstr>
      <vt:lpstr>Why ?</vt:lpstr>
      <vt:lpstr>Pollution for Life</vt:lpstr>
      <vt:lpstr>Isn’t it useful though ?</vt:lpstr>
      <vt:lpstr>So what’s the problem ?</vt:lpstr>
      <vt:lpstr>Are there solutions ?</vt:lpstr>
      <vt:lpstr>Action you can take…..</vt:lpstr>
      <vt:lpstr>And as a Rotary Group ?</vt:lpstr>
      <vt:lpstr>THANK YOU Contact : jyoung.urbanagenda@gmail.com with any questions you have or for future involvement in the campaign.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2019-01-12T11:39:02Z</dcterms:created>
  <dcterms:modified xsi:type="dcterms:W3CDTF">2021-12-09T12:07:19Z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